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9" r:id="rId4"/>
    <p:sldId id="260" r:id="rId5"/>
    <p:sldId id="261" r:id="rId6"/>
    <p:sldId id="264" r:id="rId7"/>
    <p:sldId id="265" r:id="rId8"/>
    <p:sldId id="262" r:id="rId9"/>
    <p:sldId id="263" r:id="rId10"/>
    <p:sldId id="266" r:id="rId11"/>
    <p:sldId id="267" r:id="rId12"/>
    <p:sldId id="272" r:id="rId13"/>
    <p:sldId id="268" r:id="rId14"/>
    <p:sldId id="269" r:id="rId15"/>
    <p:sldId id="275" r:id="rId16"/>
    <p:sldId id="271" r:id="rId17"/>
    <p:sldId id="270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E5B387-56C0-4033-ACB3-BDD0629359CA}" v="116" dt="2021-09-23T16:02:27.024"/>
    <p1510:client id="{C55A81DF-276E-415D-B22F-7E17AB489A4B}" v="1472" dt="2021-09-23T17:56:00.3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Progress by Category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Enclosure</c:v>
                </c:pt>
                <c:pt idx="1">
                  <c:v>PCB</c:v>
                </c:pt>
                <c:pt idx="2">
                  <c:v>Testing</c:v>
                </c:pt>
                <c:pt idx="3">
                  <c:v>Software</c:v>
                </c:pt>
                <c:pt idx="4">
                  <c:v>Parts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50</c:v>
                </c:pt>
                <c:pt idx="1">
                  <c:v>30</c:v>
                </c:pt>
                <c:pt idx="2">
                  <c:v>80</c:v>
                </c:pt>
                <c:pt idx="3">
                  <c:v>45</c:v>
                </c:pt>
                <c:pt idx="4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70-459D-A2E4-B6CABA2B274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Enclosure</c:v>
                </c:pt>
                <c:pt idx="1">
                  <c:v>PCB</c:v>
                </c:pt>
                <c:pt idx="2">
                  <c:v>Testing</c:v>
                </c:pt>
                <c:pt idx="3">
                  <c:v>Software</c:v>
                </c:pt>
                <c:pt idx="4">
                  <c:v>Parts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D670-459D-A2E4-B6CABA2B274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Enclosure</c:v>
                </c:pt>
                <c:pt idx="1">
                  <c:v>PCB</c:v>
                </c:pt>
                <c:pt idx="2">
                  <c:v>Testing</c:v>
                </c:pt>
                <c:pt idx="3">
                  <c:v>Software</c:v>
                </c:pt>
                <c:pt idx="4">
                  <c:v>Parts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D670-459D-A2E4-B6CABA2B27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41965872"/>
        <c:axId val="541965544"/>
      </c:barChart>
      <c:catAx>
        <c:axId val="5419658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solidFill>
            <a:schemeClr val="tx1">
              <a:lumMod val="65000"/>
              <a:lumOff val="35000"/>
              <a:alpha val="0"/>
            </a:schemeClr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41965544"/>
        <c:crosses val="autoZero"/>
        <c:auto val="1"/>
        <c:lblAlgn val="ctr"/>
        <c:lblOffset val="100"/>
        <c:noMultiLvlLbl val="0"/>
      </c:catAx>
      <c:valAx>
        <c:axId val="5419655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solidFill>
            <a:schemeClr val="bg1">
              <a:lumMod val="75000"/>
              <a:alpha val="0"/>
            </a:schemeClr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41965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tx1">
        <a:lumMod val="65000"/>
        <a:lumOff val="35000"/>
        <a:alpha val="75000"/>
      </a:schemeClr>
    </a:solidFill>
    <a:ln>
      <a:noFill/>
    </a:ln>
    <a:effectLst/>
  </c:spPr>
  <c:txPr>
    <a:bodyPr/>
    <a:lstStyle/>
    <a:p>
      <a:pPr>
        <a:defRPr baseline="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3C599-0A45-47A3-82A7-7B9B99A11CD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E3BA6-8E5A-4507-B899-725B98663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4E3BA6-8E5A-4507-B899-725B98663D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51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AECFD-BC43-449D-85CB-13E4C21B6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7786A2-7ECA-48CE-9437-C09529C73E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701A8-C4D0-4CAE-88C0-1F33BE70A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D9CB-45C4-4B2D-AAC3-DB3B2081961C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41523-A163-445E-ADBE-638F01A6D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5D881-3C05-4EA1-ABF0-EF8A3CE03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D6F0-F0F1-41A5-9975-D0C6BB7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62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F7CE1-5E2B-4297-A197-B6D940BA4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CC8A05-EFE9-465F-ADBB-27C526345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089AA-9F61-4FA7-B4C8-ACD477057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D9CB-45C4-4B2D-AAC3-DB3B2081961C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A3199-452B-46A3-9E60-5577A9C38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1232D-6723-4402-AC64-07AF68E1B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D6F0-F0F1-41A5-9975-D0C6BB7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59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810170-B5CD-4036-874F-EC5F5996EE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0AABC-BB4A-41DF-8442-578D2EF52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CCDD8-F6FD-4AA0-8475-70545A340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D9CB-45C4-4B2D-AAC3-DB3B2081961C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9FC7B-1156-47F0-8052-5614231D5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09FB5-7082-4E5B-9A9D-311277F1B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D6F0-F0F1-41A5-9975-D0C6BB7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86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88C2F-1A9C-4EFB-A9E3-8BC75A36F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1657E-70AB-46BF-92CD-6BA6D6BAF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D09BC-D91D-4D7F-A65B-E04D8CB0C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D9CB-45C4-4B2D-AAC3-DB3B2081961C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C7666-28DD-4E27-9DA5-9489B5761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6281F-492A-48A0-AC40-858AFB30C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D6F0-F0F1-41A5-9975-D0C6BB7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92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44E61-772D-4DA7-A991-8DD7D5DD2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9CB81-74EE-4A30-BE78-3A58AE7D8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1A2D2-6FE0-44A3-A841-DF43C31D7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D9CB-45C4-4B2D-AAC3-DB3B2081961C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2015B-F8BA-40BA-939B-CC9293AD7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B9AF0-2308-4357-A1B9-A8EAB89A0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D6F0-F0F1-41A5-9975-D0C6BB7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46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1581E-53E7-4982-9510-FF21CB490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6E920-4AD2-407F-B493-ACD5B8FABF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81A9CB-3538-4ECD-9365-B9BCF0DE3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70E044-7831-4A73-91BC-B8114EE1C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D9CB-45C4-4B2D-AAC3-DB3B2081961C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2DA25-0B3D-43AC-8860-C1232B8CE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2C0721-A6B3-497D-9C8E-C61A0A493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D6F0-F0F1-41A5-9975-D0C6BB7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73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7AFC6-1460-4D15-8643-CB03BAB39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F9247-7EB6-44A5-991B-D5068D3FD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1A375-6948-4E77-8788-C0A82BEFB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137979-DBE6-43B5-B68E-1AED9C00C8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211C80-056A-4886-BA35-E8E68BE5FC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751A82-3007-4F29-8752-01928D7B4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D9CB-45C4-4B2D-AAC3-DB3B2081961C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CF3A98-E585-4B81-BD41-3BA3A4521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F5F4A3-B3E9-4FEF-8970-833BEEB23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D6F0-F0F1-41A5-9975-D0C6BB7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99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E366C-A42E-4897-870D-444F4771E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B5D97C-0C86-4613-BDA1-D04F118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D9CB-45C4-4B2D-AAC3-DB3B2081961C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161BCF-A21C-4028-A859-1F3C73A38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6E04AB-B3AC-434D-9212-86DDCF545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D6F0-F0F1-41A5-9975-D0C6BB7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85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14E80C-3D5F-4559-BD95-2531D273F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D9CB-45C4-4B2D-AAC3-DB3B2081961C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ED16A-7CDE-4D2A-BE19-4163410A1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8AD514-617D-4240-A8E1-153D2C5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D6F0-F0F1-41A5-9975-D0C6BB7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5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177FF-DA59-41EA-A11F-B9FCC6E3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7802-453D-427C-89E3-1FD773478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0126BD-54C1-4D74-B7A4-311C3A4791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11963-B5A5-49AB-ABC7-5A7D58289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D9CB-45C4-4B2D-AAC3-DB3B2081961C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D2530E-8AB3-464F-909A-EBAF14097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5E02E6-9101-4936-A971-FD10972BF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D6F0-F0F1-41A5-9975-D0C6BB7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89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02DFC-558A-4462-B081-E9FA63719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404518-D83E-465D-90F6-1C4063A750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4A994C-DE15-45E4-B9EE-04EB49AD3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1CA2AD-49BD-44E0-9876-EDCFF3A4F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D9CB-45C4-4B2D-AAC3-DB3B2081961C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FD584B-568F-460E-ADBB-418D6B11E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8A527C-6382-4D5C-86AF-27A230897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D6F0-F0F1-41A5-9975-D0C6BB7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96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560CA7-4120-449B-9259-9B8757143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BF2DC-EDC8-4911-8D46-C128B4DF5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9AEBB-0466-4BE2-872C-67C7957F91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8D9CB-45C4-4B2D-AAC3-DB3B2081961C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F93FD-84A3-487E-A111-F398542986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072EF-7875-433E-BED5-F72BFA79F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CD6F0-F0F1-41A5-9975-D0C6BB7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24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E7A175-4716-4B58-961F-A94E702784F4}"/>
              </a:ext>
            </a:extLst>
          </p:cNvPr>
          <p:cNvSpPr/>
          <p:nvPr/>
        </p:nvSpPr>
        <p:spPr>
          <a:xfrm>
            <a:off x="1063687" y="4079874"/>
            <a:ext cx="3657600" cy="1154599"/>
          </a:xfrm>
          <a:prstGeom prst="rect">
            <a:avLst/>
          </a:prstGeom>
          <a:solidFill>
            <a:schemeClr val="tx1">
              <a:lumMod val="65000"/>
              <a:lumOff val="3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C6F799-289D-4C8D-B199-92B725396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3689" y="4079875"/>
            <a:ext cx="3657600" cy="1154598"/>
          </a:xfrm>
        </p:spPr>
        <p:txBody>
          <a:bodyPr>
            <a:normAutofit/>
          </a:bodyPr>
          <a:lstStyle/>
          <a:p>
            <a:pPr algn="l"/>
            <a:r>
              <a:rPr lang="en-US" sz="1800">
                <a:solidFill>
                  <a:schemeClr val="bg1"/>
                </a:solidFill>
                <a:latin typeface="Franklin Gothic Book" panose="020B0503020102020204" pitchFamily="34" charset="0"/>
              </a:rPr>
              <a:t>GROUP 11</a:t>
            </a:r>
          </a:p>
          <a:p>
            <a:pPr algn="l"/>
            <a:r>
              <a:rPr lang="en-US" sz="1800">
                <a:solidFill>
                  <a:schemeClr val="bg1"/>
                </a:solidFill>
                <a:latin typeface="Franklin Gothic Book" panose="020B0503020102020204" pitchFamily="34" charset="0"/>
              </a:rPr>
              <a:t>RYAN AZORE CHRISTOPHER HODGE</a:t>
            </a:r>
          </a:p>
          <a:p>
            <a:pPr algn="l"/>
            <a:r>
              <a:rPr lang="en-US" sz="1800">
                <a:solidFill>
                  <a:schemeClr val="bg1"/>
                </a:solidFill>
                <a:latin typeface="Franklin Gothic Book" panose="020B0503020102020204" pitchFamily="34" charset="0"/>
              </a:rPr>
              <a:t>JON POWELL  JEHRON WILLIAMS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5E09DD-7691-4A3D-B997-30919C381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3687" y="2778126"/>
            <a:ext cx="3657599" cy="1201380"/>
          </a:xfrm>
          <a:solidFill>
            <a:schemeClr val="tx1">
              <a:lumMod val="65000"/>
              <a:lumOff val="35000"/>
              <a:alpha val="5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4000">
                <a:solidFill>
                  <a:schemeClr val="bg1"/>
                </a:solidFill>
                <a:latin typeface="Franklin Gothic Demi" panose="020B0703020102020204" pitchFamily="34" charset="0"/>
              </a:rPr>
              <a:t>GREEN STEEL GARDEN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9B3FCC-BD30-4F53-89DF-96FF2C11DED1}"/>
              </a:ext>
            </a:extLst>
          </p:cNvPr>
          <p:cNvSpPr txBox="1"/>
          <p:nvPr/>
        </p:nvSpPr>
        <p:spPr>
          <a:xfrm>
            <a:off x="5700811" y="5634523"/>
            <a:ext cx="6183084" cy="923330"/>
          </a:xfrm>
          <a:prstGeom prst="rect">
            <a:avLst/>
          </a:prstGeom>
          <a:solidFill>
            <a:schemeClr val="tx1">
              <a:lumMod val="65000"/>
              <a:lumOff val="35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Senior Design II </a:t>
            </a:r>
          </a:p>
          <a:p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University of Central Florida</a:t>
            </a:r>
          </a:p>
          <a:p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Department of Electrical Engineering and Computer Science</a:t>
            </a:r>
          </a:p>
        </p:txBody>
      </p:sp>
    </p:spTree>
    <p:extLst>
      <p:ext uri="{BB962C8B-B14F-4D97-AF65-F5344CB8AC3E}">
        <p14:creationId xmlns:p14="http://schemas.microsoft.com/office/powerpoint/2010/main" val="513665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EAAA5EA-08E6-4508-96BC-0E7E8C7C061C}"/>
              </a:ext>
            </a:extLst>
          </p:cNvPr>
          <p:cNvSpPr/>
          <p:nvPr/>
        </p:nvSpPr>
        <p:spPr>
          <a:xfrm>
            <a:off x="662473" y="2073211"/>
            <a:ext cx="5533053" cy="4254286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4D5A45-7471-45B0-A721-AAD3652F7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33588" cy="1325563"/>
          </a:xfr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  <a:t>COMPONENT</a:t>
            </a:r>
            <a:b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</a:br>
            <a: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  <a:t>DECISIONS – EC SENSOR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58F0D2-8850-480B-B7C9-1D66517F65B2}"/>
              </a:ext>
            </a:extLst>
          </p:cNvPr>
          <p:cNvSpPr/>
          <p:nvPr/>
        </p:nvSpPr>
        <p:spPr>
          <a:xfrm>
            <a:off x="7128587" y="1928234"/>
            <a:ext cx="4400939" cy="4425914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7AA17E-C452-4F16-85EC-F795311B9992}"/>
              </a:ext>
            </a:extLst>
          </p:cNvPr>
          <p:cNvSpPr txBox="1"/>
          <p:nvPr/>
        </p:nvSpPr>
        <p:spPr>
          <a:xfrm>
            <a:off x="7488591" y="6427562"/>
            <a:ext cx="3680929" cy="369332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Atlas Scientific Conductivity Probe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AC9CEBE-A6AD-4217-9A3D-6A6FB49626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257254"/>
            <a:ext cx="5181600" cy="3886200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5BBAF11-CFB4-411D-BA90-557B106D09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291613" y="2073211"/>
            <a:ext cx="4082660" cy="40826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9FF777-F1D2-4779-BC6F-C9AC906D8BA7}"/>
              </a:ext>
            </a:extLst>
          </p:cNvPr>
          <p:cNvSpPr txBox="1"/>
          <p:nvPr/>
        </p:nvSpPr>
        <p:spPr>
          <a:xfrm>
            <a:off x="1588534" y="6422513"/>
            <a:ext cx="3680929" cy="369332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Grove Electrical Conductivity Sensor</a:t>
            </a:r>
          </a:p>
        </p:txBody>
      </p:sp>
    </p:spTree>
    <p:extLst>
      <p:ext uri="{BB962C8B-B14F-4D97-AF65-F5344CB8AC3E}">
        <p14:creationId xmlns:p14="http://schemas.microsoft.com/office/powerpoint/2010/main" val="1221515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EAAA5EA-08E6-4508-96BC-0E7E8C7C061C}"/>
              </a:ext>
            </a:extLst>
          </p:cNvPr>
          <p:cNvSpPr/>
          <p:nvPr/>
        </p:nvSpPr>
        <p:spPr>
          <a:xfrm>
            <a:off x="1119672" y="2073211"/>
            <a:ext cx="4590663" cy="4254286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4D5A45-7471-45B0-A721-AAD3652F7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33588" cy="1325563"/>
          </a:xfr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  <a:t>COMPONENT</a:t>
            </a:r>
            <a:b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</a:br>
            <a: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  <a:t>DECISIONS – PH SENSOR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58F0D2-8850-480B-B7C9-1D66517F65B2}"/>
              </a:ext>
            </a:extLst>
          </p:cNvPr>
          <p:cNvSpPr/>
          <p:nvPr/>
        </p:nvSpPr>
        <p:spPr>
          <a:xfrm>
            <a:off x="7128587" y="2073210"/>
            <a:ext cx="4400939" cy="4280937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7AA17E-C452-4F16-85EC-F795311B9992}"/>
              </a:ext>
            </a:extLst>
          </p:cNvPr>
          <p:cNvSpPr txBox="1"/>
          <p:nvPr/>
        </p:nvSpPr>
        <p:spPr>
          <a:xfrm>
            <a:off x="8053481" y="6427562"/>
            <a:ext cx="2551148" cy="369332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Atlas Scientific pH Probe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9FF777-F1D2-4779-BC6F-C9AC906D8BA7}"/>
              </a:ext>
            </a:extLst>
          </p:cNvPr>
          <p:cNvSpPr txBox="1"/>
          <p:nvPr/>
        </p:nvSpPr>
        <p:spPr>
          <a:xfrm>
            <a:off x="2431500" y="6427562"/>
            <a:ext cx="1985090" cy="369332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PH0-14 pH Sensor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57C181-EF36-4079-BD01-F97DA702D1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17946" y="2291881"/>
            <a:ext cx="4212198" cy="3863990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903376C-A0AC-4BF5-B836-63CE0E1857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340027" y="2234848"/>
            <a:ext cx="3978056" cy="397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08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67B1BAE-9697-4A54-AD6C-A82AC8FB5B07}"/>
              </a:ext>
            </a:extLst>
          </p:cNvPr>
          <p:cNvSpPr/>
          <p:nvPr/>
        </p:nvSpPr>
        <p:spPr>
          <a:xfrm>
            <a:off x="6875901" y="3506566"/>
            <a:ext cx="2782040" cy="2571498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DC8728-2F6E-4B12-B7AF-445011CA83BA}"/>
              </a:ext>
            </a:extLst>
          </p:cNvPr>
          <p:cNvSpPr/>
          <p:nvPr/>
        </p:nvSpPr>
        <p:spPr>
          <a:xfrm>
            <a:off x="844420" y="3251363"/>
            <a:ext cx="2951584" cy="2813535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1F8C9E-951B-4A5B-BC63-950F0E2EA3CE}"/>
              </a:ext>
            </a:extLst>
          </p:cNvPr>
          <p:cNvSpPr/>
          <p:nvPr/>
        </p:nvSpPr>
        <p:spPr>
          <a:xfrm>
            <a:off x="3962336" y="3251363"/>
            <a:ext cx="2354345" cy="2286000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4D5A45-7471-45B0-A721-AAD3652F7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33588" cy="1325563"/>
          </a:xfr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  <a:t>COMPONENT</a:t>
            </a:r>
            <a:b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</a:br>
            <a: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  <a:t>DECISIONS – MISCELLANEOUS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12B1D-6ECC-4395-AF63-DEA31FEE5A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441302" cy="1269270"/>
          </a:xfr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Air stone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This is not a required component for the system to function, but it improves the efficiency of the growing process</a:t>
            </a:r>
          </a:p>
          <a:p>
            <a:pPr marL="0" indent="0">
              <a:buNone/>
            </a:pPr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5EBB0-BB6C-4E64-A8E5-4F8D0386C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929" y="3506566"/>
            <a:ext cx="2496020" cy="249602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34DE8D-25A1-4DAA-B4C2-CC7F6A8CA0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2057" y="1825626"/>
            <a:ext cx="3209731" cy="1603373"/>
          </a:xfr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Nutrients Solution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Dry vs. Liquid 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Plant Determined</a:t>
            </a:r>
          </a:p>
          <a:p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Growing Medium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Rockwool</a:t>
            </a:r>
          </a:p>
          <a:p>
            <a:pPr lvl="1"/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2ADCC3-F667-457D-A007-1C51BD6E5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0322" y="3434289"/>
            <a:ext cx="2038372" cy="19201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52C670-A1DD-4656-AE5E-71AA165FD2D3}"/>
              </a:ext>
            </a:extLst>
          </p:cNvPr>
          <p:cNvSpPr txBox="1"/>
          <p:nvPr/>
        </p:nvSpPr>
        <p:spPr>
          <a:xfrm>
            <a:off x="3894791" y="5633254"/>
            <a:ext cx="2489433" cy="369332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err="1">
                <a:solidFill>
                  <a:schemeClr val="bg1"/>
                </a:solidFill>
                <a:latin typeface="Franklin Gothic Book" panose="020B0503020102020204" pitchFamily="34" charset="0"/>
              </a:rPr>
              <a:t>MaxiGro</a:t>
            </a: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 Dry Plant Food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439DB3-A1CF-4F46-A546-55300725F2E7}"/>
              </a:ext>
            </a:extLst>
          </p:cNvPr>
          <p:cNvSpPr txBox="1"/>
          <p:nvPr/>
        </p:nvSpPr>
        <p:spPr>
          <a:xfrm>
            <a:off x="1074606" y="6135435"/>
            <a:ext cx="2562665" cy="369332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Air Stone Demonstration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0CD6D4-94B6-44A0-9D74-33B2FA662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588" y="3722025"/>
            <a:ext cx="2562665" cy="214057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A0EA128-762C-4E29-B7AA-99553B8EC314}"/>
              </a:ext>
            </a:extLst>
          </p:cNvPr>
          <p:cNvSpPr txBox="1"/>
          <p:nvPr/>
        </p:nvSpPr>
        <p:spPr>
          <a:xfrm>
            <a:off x="7245218" y="6155631"/>
            <a:ext cx="2043404" cy="369332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Rockwool Medium</a:t>
            </a:r>
          </a:p>
        </p:txBody>
      </p:sp>
    </p:spTree>
    <p:extLst>
      <p:ext uri="{BB962C8B-B14F-4D97-AF65-F5344CB8AC3E}">
        <p14:creationId xmlns:p14="http://schemas.microsoft.com/office/powerpoint/2010/main" val="3092447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D5A45-7471-45B0-A721-AAD3652F7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41302" cy="1325563"/>
          </a:xfr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  <a:t>DESIGN CONSTRAINTS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12B1D-6ECC-4395-AF63-DEA31FEE5A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41302" cy="4752457"/>
          </a:xfr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Economic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Many parts proved to be more expensive than initially overviewed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Environmental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Temperature fluctuations are difficult to control outdoors, necessitating indoor use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Size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The enclosure must be suitable for indoor use and must be adequately proportioned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C9BB60-FFC1-435D-9E5E-06A4D9F03945}"/>
              </a:ext>
            </a:extLst>
          </p:cNvPr>
          <p:cNvSpPr txBox="1">
            <a:spLocks/>
          </p:cNvSpPr>
          <p:nvPr/>
        </p:nvSpPr>
        <p:spPr>
          <a:xfrm>
            <a:off x="6588967" y="1825625"/>
            <a:ext cx="5441302" cy="2746375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Health &amp; Safety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pH buffers and nutrient solution can cause irritation due to potency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Potential build up of foreign agents in system after regular use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Time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Design must be functional and constructed by a certain deadline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214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D5A45-7471-45B0-A721-AAD3652F7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41302" cy="1325563"/>
          </a:xfr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  <a:t>DESIGN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12B1D-6ECC-4395-AF63-DEA31FEE5A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41302" cy="4752457"/>
          </a:xfr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IEE 802.11 Standard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Wi-Fi compatibility with modern networks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Serial Peripheral Interface (SPI)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Interface supported by microcontroller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Inter-Integrated Circuit (I2C)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Interface supported by microcontroller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Programming Language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C Standard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C9BB60-FFC1-435D-9E5E-06A4D9F03945}"/>
              </a:ext>
            </a:extLst>
          </p:cNvPr>
          <p:cNvSpPr txBox="1">
            <a:spLocks/>
          </p:cNvSpPr>
          <p:nvPr/>
        </p:nvSpPr>
        <p:spPr>
          <a:xfrm>
            <a:off x="6588967" y="1825626"/>
            <a:ext cx="5441302" cy="936235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ISO/IEC/IEEE 29119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Standards for software testing</a:t>
            </a:r>
          </a:p>
          <a:p>
            <a:pPr marL="0" indent="0">
              <a:buNone/>
            </a:pPr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936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D5A45-7471-45B0-A721-AAD3652F7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687"/>
            <a:ext cx="2992582" cy="2091747"/>
          </a:xfr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  <a:t>BUDGET </a:t>
            </a:r>
            <a:b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</a:br>
            <a: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  <a:t>&amp; FINANCE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6D6934C9-9FC4-4FA7-B9F1-A331622CA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729689"/>
              </p:ext>
            </p:extLst>
          </p:nvPr>
        </p:nvGraphicFramePr>
        <p:xfrm>
          <a:off x="3583708" y="97879"/>
          <a:ext cx="7860147" cy="66622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0049">
                  <a:extLst>
                    <a:ext uri="{9D8B030D-6E8A-4147-A177-3AD203B41FA5}">
                      <a16:colId xmlns:a16="http://schemas.microsoft.com/office/drawing/2014/main" val="2539276447"/>
                    </a:ext>
                  </a:extLst>
                </a:gridCol>
                <a:gridCol w="2620049">
                  <a:extLst>
                    <a:ext uri="{9D8B030D-6E8A-4147-A177-3AD203B41FA5}">
                      <a16:colId xmlns:a16="http://schemas.microsoft.com/office/drawing/2014/main" val="3534644841"/>
                    </a:ext>
                  </a:extLst>
                </a:gridCol>
                <a:gridCol w="2620049">
                  <a:extLst>
                    <a:ext uri="{9D8B030D-6E8A-4147-A177-3AD203B41FA5}">
                      <a16:colId xmlns:a16="http://schemas.microsoft.com/office/drawing/2014/main" val="1254962613"/>
                    </a:ext>
                  </a:extLst>
                </a:gridCol>
              </a:tblGrid>
              <a:tr h="233524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Part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Quantity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Price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367471"/>
                  </a:ext>
                </a:extLst>
              </a:tr>
              <a:tr h="237403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Peristaltic Pump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$9 .50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367576"/>
                  </a:ext>
                </a:extLst>
              </a:tr>
              <a:tr h="233524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Silicone Tubing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$9.99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510621"/>
                  </a:ext>
                </a:extLst>
              </a:tr>
              <a:tr h="237403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Wi-Fi Module (4)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$11.99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742851"/>
                  </a:ext>
                </a:extLst>
              </a:tr>
              <a:tr h="237403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5” Caster Wheels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$29.99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710963"/>
                  </a:ext>
                </a:extLst>
              </a:tr>
              <a:tr h="237403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Main Water Pump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$11.99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861916"/>
                  </a:ext>
                </a:extLst>
              </a:tr>
              <a:tr h="23788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Main Water Reservoir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$16.47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399111"/>
                  </a:ext>
                </a:extLst>
              </a:tr>
              <a:tr h="23788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Solutions Container (6)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$11.99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000710"/>
                  </a:ext>
                </a:extLst>
              </a:tr>
              <a:tr h="237403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Arduino MEGA 2560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$19.90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53133"/>
                  </a:ext>
                </a:extLst>
              </a:tr>
              <a:tr h="335158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Wi-Fi Breadboard Adapters (5)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$9.99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288820"/>
                  </a:ext>
                </a:extLst>
              </a:tr>
              <a:tr h="233524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Water Filter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$8.99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033"/>
                  </a:ext>
                </a:extLst>
              </a:tr>
              <a:tr h="237403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Water Level Gauge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$28.99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842075"/>
                  </a:ext>
                </a:extLst>
              </a:tr>
              <a:tr h="233524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Steel Structure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$280.68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350927"/>
                  </a:ext>
                </a:extLst>
              </a:tr>
              <a:tr h="233524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LED Lights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$39.99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419531"/>
                  </a:ext>
                </a:extLst>
              </a:tr>
              <a:tr h="233524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Air Pump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$9.99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073497"/>
                  </a:ext>
                </a:extLst>
              </a:tr>
              <a:tr h="233524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pH Solution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$20.05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115571"/>
                  </a:ext>
                </a:extLst>
              </a:tr>
              <a:tr h="237403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Plant Nutrients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$15.99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290039"/>
                  </a:ext>
                </a:extLst>
              </a:tr>
              <a:tr h="233524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EC Probe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$113.99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689769"/>
                  </a:ext>
                </a:extLst>
              </a:tr>
              <a:tr h="233524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pH Probe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$55.99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038984"/>
                  </a:ext>
                </a:extLst>
              </a:tr>
              <a:tr h="237403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Luminosity Sensor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$10.98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514333"/>
                  </a:ext>
                </a:extLst>
              </a:tr>
              <a:tr h="233524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Power Supply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$12.77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688918"/>
                  </a:ext>
                </a:extLst>
              </a:tr>
              <a:tr h="280228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Flow Meter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$9.49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10317"/>
                  </a:ext>
                </a:extLst>
              </a:tr>
              <a:tr h="280228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Temperature &amp; Humidity Sensor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$19.84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261728"/>
                  </a:ext>
                </a:extLst>
              </a:tr>
              <a:tr h="280228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Grand 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24 Parts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$759.55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745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3671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A257D5F-8AB4-44C7-B68D-C620B5F658FB}"/>
              </a:ext>
            </a:extLst>
          </p:cNvPr>
          <p:cNvSpPr/>
          <p:nvPr/>
        </p:nvSpPr>
        <p:spPr>
          <a:xfrm>
            <a:off x="6167533" y="4170784"/>
            <a:ext cx="5912498" cy="2303429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FD25B2-D9C2-4C1B-8845-0ED96F350126}"/>
              </a:ext>
            </a:extLst>
          </p:cNvPr>
          <p:cNvSpPr/>
          <p:nvPr/>
        </p:nvSpPr>
        <p:spPr>
          <a:xfrm>
            <a:off x="508420" y="4170784"/>
            <a:ext cx="4954556" cy="2303429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1236FC-F291-4D15-94EE-E394634BD3EE}"/>
              </a:ext>
            </a:extLst>
          </p:cNvPr>
          <p:cNvSpPr/>
          <p:nvPr/>
        </p:nvSpPr>
        <p:spPr>
          <a:xfrm>
            <a:off x="6167533" y="898911"/>
            <a:ext cx="5912498" cy="3079102"/>
          </a:xfrm>
          <a:prstGeom prst="rect">
            <a:avLst/>
          </a:prstGeom>
          <a:solidFill>
            <a:schemeClr val="tx1">
              <a:lumMod val="65000"/>
              <a:lumOff val="3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4D5A45-7471-45B0-A721-AAD3652F7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20" y="383787"/>
            <a:ext cx="5441302" cy="1325563"/>
          </a:xfr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  <a:t>NOTABLE SUCCESSES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12B1D-6ECC-4395-AF63-DEA31FEE5A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420" y="1860475"/>
            <a:ext cx="5441302" cy="2117537"/>
          </a:xfr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Wi-Fi Connectivity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Setting up Wi-Fi Module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Defined protocol, address, and port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AT + CIPSTART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Thingspeak.com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F1E015-0F06-4E28-8236-4F3E242BFF0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48"/>
          <a:stretch/>
        </p:blipFill>
        <p:spPr bwMode="auto">
          <a:xfrm>
            <a:off x="6385345" y="1076704"/>
            <a:ext cx="5476875" cy="27235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C791AC-A858-40B6-8D89-FA2EF327E95A}"/>
              </a:ext>
            </a:extLst>
          </p:cNvPr>
          <p:cNvSpPr txBox="1"/>
          <p:nvPr/>
        </p:nvSpPr>
        <p:spPr>
          <a:xfrm>
            <a:off x="8335248" y="383787"/>
            <a:ext cx="3856752" cy="369332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ESP8266 Wi-Fi Breadboard Layout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4618E6-3585-4D93-947D-3C4ABA24B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03" y="4331811"/>
            <a:ext cx="4584589" cy="1981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2A3031-6829-4443-9CCF-7F4010D1F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345" y="4392777"/>
            <a:ext cx="5486876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51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59333D-4B98-4FCD-A583-58B08F947ABE}"/>
              </a:ext>
            </a:extLst>
          </p:cNvPr>
          <p:cNvSpPr/>
          <p:nvPr/>
        </p:nvSpPr>
        <p:spPr>
          <a:xfrm>
            <a:off x="688939" y="4068083"/>
            <a:ext cx="2278195" cy="2286063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1D72F0-1C3E-46B3-BEF4-810CC4CA068A}"/>
              </a:ext>
            </a:extLst>
          </p:cNvPr>
          <p:cNvSpPr/>
          <p:nvPr/>
        </p:nvSpPr>
        <p:spPr>
          <a:xfrm>
            <a:off x="7142614" y="1825626"/>
            <a:ext cx="1828800" cy="1850636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4D5A45-7471-45B0-A721-AAD3652F7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41302" cy="1325563"/>
          </a:xfr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  <a:t>DIFFICULTIES ENCOUNTERED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12B1D-6ECC-4395-AF63-DEA31FEE5A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441302" cy="1850636"/>
          </a:xfr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Camera Compatibility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/>
              </a:rPr>
              <a:t>Arduino’s do not possess enough storage and processing capabilities for high resolution camera capability</a:t>
            </a:r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lvl="1" indent="0">
              <a:buNone/>
            </a:pPr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006D30-E223-43D0-8A1A-15DFB8986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278" y="1953208"/>
            <a:ext cx="1595471" cy="15954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738AC0-B0D7-458D-A453-066E104AE1A4}"/>
              </a:ext>
            </a:extLst>
          </p:cNvPr>
          <p:cNvSpPr txBox="1"/>
          <p:nvPr/>
        </p:nvSpPr>
        <p:spPr>
          <a:xfrm>
            <a:off x="9134792" y="1696845"/>
            <a:ext cx="2379244" cy="369332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err="1">
                <a:solidFill>
                  <a:schemeClr val="bg1"/>
                </a:solidFill>
                <a:latin typeface="Franklin Gothic Book" panose="020B0503020102020204" pitchFamily="34" charset="0"/>
              </a:rPr>
              <a:t>Arducam</a:t>
            </a: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 8 (IMX219)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9A9EE4-C848-40E8-817A-D21AA9FF33DB}"/>
              </a:ext>
            </a:extLst>
          </p:cNvPr>
          <p:cNvSpPr txBox="1"/>
          <p:nvPr/>
        </p:nvSpPr>
        <p:spPr>
          <a:xfrm>
            <a:off x="9134792" y="2198934"/>
            <a:ext cx="2379244" cy="1477328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Despite the name being </a:t>
            </a:r>
            <a:r>
              <a:rPr lang="en-US" err="1">
                <a:solidFill>
                  <a:schemeClr val="bg1"/>
                </a:solidFill>
                <a:latin typeface="Franklin Gothic Book" panose="020B0503020102020204" pitchFamily="34" charset="0"/>
              </a:rPr>
              <a:t>Arducam</a:t>
            </a: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, the sensor equipped is only compatible with Raspberry Pi’s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99B75D-997F-40D8-B619-06F474FCA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218763"/>
            <a:ext cx="1978090" cy="19780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CCFDFF-1DFA-49AD-8C8F-83FCC6483D5C}"/>
              </a:ext>
            </a:extLst>
          </p:cNvPr>
          <p:cNvSpPr txBox="1"/>
          <p:nvPr/>
        </p:nvSpPr>
        <p:spPr>
          <a:xfrm>
            <a:off x="3321695" y="4218763"/>
            <a:ext cx="2612573" cy="369332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err="1">
                <a:solidFill>
                  <a:schemeClr val="bg1"/>
                </a:solidFill>
                <a:latin typeface="Franklin Gothic Book" panose="020B0503020102020204" pitchFamily="34" charset="0"/>
              </a:rPr>
              <a:t>Arducam</a:t>
            </a: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 Mini (OV2640)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DD0F9F-53EE-408B-B31C-9656522C345B}"/>
              </a:ext>
            </a:extLst>
          </p:cNvPr>
          <p:cNvSpPr txBox="1"/>
          <p:nvPr/>
        </p:nvSpPr>
        <p:spPr>
          <a:xfrm>
            <a:off x="3321695" y="4719525"/>
            <a:ext cx="6456784" cy="646331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This Camera module is 2 Megapixels only and does not offer the quality expected by early design requirements</a:t>
            </a:r>
          </a:p>
        </p:txBody>
      </p:sp>
    </p:spTree>
    <p:extLst>
      <p:ext uri="{BB962C8B-B14F-4D97-AF65-F5344CB8AC3E}">
        <p14:creationId xmlns:p14="http://schemas.microsoft.com/office/powerpoint/2010/main" val="196312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D5A45-7471-45B0-A721-AAD3652F7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21417" cy="966718"/>
          </a:xfr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Franklin Gothic Demi"/>
              </a:rPr>
              <a:t>CURRENT PROGRESS</a:t>
            </a:r>
            <a:endParaRPr lang="en-US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7A8250E-3A38-46D3-A373-844DC4E10F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9906263"/>
              </p:ext>
            </p:extLst>
          </p:nvPr>
        </p:nvGraphicFramePr>
        <p:xfrm>
          <a:off x="1740452" y="1442311"/>
          <a:ext cx="8119165" cy="5323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22835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D5A45-7471-45B0-A721-AAD3652F7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583" y="448251"/>
            <a:ext cx="4271926" cy="1325563"/>
          </a:xfr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Franklin Gothic Demi"/>
              </a:rPr>
              <a:t>FUTURE GOALS</a:t>
            </a:r>
            <a:endParaRPr lang="en-US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18B3030-65BD-459E-BB58-D0BA643CEB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458379"/>
              </p:ext>
            </p:extLst>
          </p:nvPr>
        </p:nvGraphicFramePr>
        <p:xfrm>
          <a:off x="1140583" y="2164975"/>
          <a:ext cx="9910833" cy="2966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89231">
                  <a:extLst>
                    <a:ext uri="{9D8B030D-6E8A-4147-A177-3AD203B41FA5}">
                      <a16:colId xmlns:a16="http://schemas.microsoft.com/office/drawing/2014/main" val="426365329"/>
                    </a:ext>
                  </a:extLst>
                </a:gridCol>
                <a:gridCol w="960581">
                  <a:extLst>
                    <a:ext uri="{9D8B030D-6E8A-4147-A177-3AD203B41FA5}">
                      <a16:colId xmlns:a16="http://schemas.microsoft.com/office/drawing/2014/main" val="3627740121"/>
                    </a:ext>
                  </a:extLst>
                </a:gridCol>
                <a:gridCol w="840509">
                  <a:extLst>
                    <a:ext uri="{9D8B030D-6E8A-4147-A177-3AD203B41FA5}">
                      <a16:colId xmlns:a16="http://schemas.microsoft.com/office/drawing/2014/main" val="3526877762"/>
                    </a:ext>
                  </a:extLst>
                </a:gridCol>
                <a:gridCol w="785091">
                  <a:extLst>
                    <a:ext uri="{9D8B030D-6E8A-4147-A177-3AD203B41FA5}">
                      <a16:colId xmlns:a16="http://schemas.microsoft.com/office/drawing/2014/main" val="214671508"/>
                    </a:ext>
                  </a:extLst>
                </a:gridCol>
                <a:gridCol w="822037">
                  <a:extLst>
                    <a:ext uri="{9D8B030D-6E8A-4147-A177-3AD203B41FA5}">
                      <a16:colId xmlns:a16="http://schemas.microsoft.com/office/drawing/2014/main" val="2023414695"/>
                    </a:ext>
                  </a:extLst>
                </a:gridCol>
                <a:gridCol w="932872">
                  <a:extLst>
                    <a:ext uri="{9D8B030D-6E8A-4147-A177-3AD203B41FA5}">
                      <a16:colId xmlns:a16="http://schemas.microsoft.com/office/drawing/2014/main" val="3200373219"/>
                    </a:ext>
                  </a:extLst>
                </a:gridCol>
                <a:gridCol w="951346">
                  <a:extLst>
                    <a:ext uri="{9D8B030D-6E8A-4147-A177-3AD203B41FA5}">
                      <a16:colId xmlns:a16="http://schemas.microsoft.com/office/drawing/2014/main" val="82659702"/>
                    </a:ext>
                  </a:extLst>
                </a:gridCol>
                <a:gridCol w="1154545">
                  <a:extLst>
                    <a:ext uri="{9D8B030D-6E8A-4147-A177-3AD203B41FA5}">
                      <a16:colId xmlns:a16="http://schemas.microsoft.com/office/drawing/2014/main" val="1013401751"/>
                    </a:ext>
                  </a:extLst>
                </a:gridCol>
                <a:gridCol w="1274621">
                  <a:extLst>
                    <a:ext uri="{9D8B030D-6E8A-4147-A177-3AD203B41FA5}">
                      <a16:colId xmlns:a16="http://schemas.microsoft.com/office/drawing/2014/main" val="1235046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Development Plans</a:t>
                      </a:r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7-Oct</a:t>
                      </a:r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15-Oct</a:t>
                      </a:r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21-Oct</a:t>
                      </a:r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30-Oct</a:t>
                      </a:r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7-Nov</a:t>
                      </a:r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14-Nov</a:t>
                      </a:r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21-Nov</a:t>
                      </a:r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30-Nov</a:t>
                      </a:r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58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PCB Development</a:t>
                      </a:r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342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Enclosure Construction</a:t>
                      </a:r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9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Mobile App Development</a:t>
                      </a:r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599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PCB Assembly &amp; Testing</a:t>
                      </a:r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301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Sensor &amp; PCB Integration</a:t>
                      </a:r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231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Final Assembly</a:t>
                      </a:r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091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Growing Tests</a:t>
                      </a:r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1441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0B3D28A-3C1A-4D99-805C-FF87DF309CBD}"/>
              </a:ext>
            </a:extLst>
          </p:cNvPr>
          <p:cNvSpPr txBox="1"/>
          <p:nvPr/>
        </p:nvSpPr>
        <p:spPr>
          <a:xfrm>
            <a:off x="4666671" y="5338190"/>
            <a:ext cx="2858656" cy="369332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Table of Development Plans</a:t>
            </a:r>
          </a:p>
        </p:txBody>
      </p:sp>
    </p:spTree>
    <p:extLst>
      <p:ext uri="{BB962C8B-B14F-4D97-AF65-F5344CB8AC3E}">
        <p14:creationId xmlns:p14="http://schemas.microsoft.com/office/powerpoint/2010/main" val="442875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D5A45-7471-45B0-A721-AAD3652F7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34608" cy="1325563"/>
          </a:xfrm>
          <a:solidFill>
            <a:schemeClr val="tx1">
              <a:lumMod val="75000"/>
              <a:lumOff val="25000"/>
              <a:alpha val="65000"/>
            </a:schemeClr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  <a:t>OBJECTIVES &amp;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12B1D-6ECC-4395-AF63-DEA31FEE5A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534607" cy="2923657"/>
          </a:xfr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Automated Hydroponics System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Capable of Growing 12 Plants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Automatic Nutrient Dispersion &amp; Balancing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Automatic pH Balancing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Mobile App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Wi-Fi Connectivity</a:t>
            </a:r>
          </a:p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050D86-7AE7-4E05-B88F-AC0628C24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0030" y="1825625"/>
            <a:ext cx="5181600" cy="2419804"/>
          </a:xfr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Increase Growing Efficiency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Air Stone / Diffuser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Humidity &amp; Temperature detector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Luminosity Detector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Growing Light Cycles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Enclosure Exhaust Fan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98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D5A45-7471-45B0-A721-AAD3652F7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41302" cy="1325563"/>
          </a:xfr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  <a:t>SPECIFICATIONS &amp;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12B1D-6ECC-4395-AF63-DEA31FEE5A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41302" cy="4752457"/>
          </a:xfr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PCB with an integrated Wi-Fi and BT module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Runs on 12 to 3.3 VDC.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Microcontroller will operate at a frequency of no less than 16MHz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Control relays to power on and off the lights and pump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Communication of sensor data and pictures via Wi-Fi to data storage in cloud server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Interfaces with a custom iOS app that will display pictures and sensor data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050D86-7AE7-4E05-B88F-AC0628C24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8103" y="1825625"/>
            <a:ext cx="5181600" cy="4752456"/>
          </a:xfr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3 liquid storage containers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pH Up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pH Down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Nutrient Solution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Auto-normalize elements in water back to specified levels in less than 1 hour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pH Balance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Nutrient Solution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Exhaust fan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Restore temperature and humidity levels in less than 30 minutes.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39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D5A45-7471-45B0-A721-AAD3652F7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41302" cy="1325563"/>
          </a:xfr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  <a:t>SPECIFICATIONS &amp;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12B1D-6ECC-4395-AF63-DEA31FEE5A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41302" cy="4752457"/>
          </a:xfr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The total cost of the build shall not exceed $1300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Power Supply will receive 120 V 60 Hz AC power and covert to 12 V DC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Growing System will be completely enclosed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The system will be able to grow 12 plants at one time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The system will have LED lighting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Placed no less than 24” above plants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BDA4961-8C1C-44AF-B83B-A1CF2553A1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007282"/>
              </p:ext>
            </p:extLst>
          </p:nvPr>
        </p:nvGraphicFramePr>
        <p:xfrm>
          <a:off x="6433977" y="1825625"/>
          <a:ext cx="5667828" cy="360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70734">
                  <a:extLst>
                    <a:ext uri="{9D8B030D-6E8A-4147-A177-3AD203B41FA5}">
                      <a16:colId xmlns:a16="http://schemas.microsoft.com/office/drawing/2014/main" val="353939295"/>
                    </a:ext>
                  </a:extLst>
                </a:gridCol>
                <a:gridCol w="3197094">
                  <a:extLst>
                    <a:ext uri="{9D8B030D-6E8A-4147-A177-3AD203B41FA5}">
                      <a16:colId xmlns:a16="http://schemas.microsoft.com/office/drawing/2014/main" val="19107142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Feature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Desired Value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476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Dimensions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24”x36”x72”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606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Number of Plants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015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Water Capacity (Reservoir)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5 Gallons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33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pH Balance adjust time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&lt; 60 mins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675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EC Level adjust time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&lt; 60 mins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936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PCB Operating Voltage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12 Volts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090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Operating Environment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Indoors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855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Sensor Readout Time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&lt; 60 seconds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81731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D236414-0535-4851-8B7A-95C1EBB1D5B2}"/>
              </a:ext>
            </a:extLst>
          </p:cNvPr>
          <p:cNvSpPr txBox="1"/>
          <p:nvPr/>
        </p:nvSpPr>
        <p:spPr>
          <a:xfrm>
            <a:off x="7826311" y="5553723"/>
            <a:ext cx="2726611" cy="369332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Project Requirement Table</a:t>
            </a:r>
          </a:p>
        </p:txBody>
      </p:sp>
    </p:spTree>
    <p:extLst>
      <p:ext uri="{BB962C8B-B14F-4D97-AF65-F5344CB8AC3E}">
        <p14:creationId xmlns:p14="http://schemas.microsoft.com/office/powerpoint/2010/main" val="2246733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548EB7F-2F80-481F-8813-7885ADC85C03}"/>
              </a:ext>
            </a:extLst>
          </p:cNvPr>
          <p:cNvSpPr/>
          <p:nvPr/>
        </p:nvSpPr>
        <p:spPr>
          <a:xfrm>
            <a:off x="6438122" y="365126"/>
            <a:ext cx="4704961" cy="1467072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61FD04-B971-4771-831F-3D0E83B4A238}"/>
              </a:ext>
            </a:extLst>
          </p:cNvPr>
          <p:cNvSpPr/>
          <p:nvPr/>
        </p:nvSpPr>
        <p:spPr>
          <a:xfrm>
            <a:off x="1422918" y="1832197"/>
            <a:ext cx="9713167" cy="4918183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4D5A45-7471-45B0-A721-AAD3652F7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41302" cy="1325563"/>
          </a:xfr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  <a:t>SYSTEM DIAGRAM</a:t>
            </a:r>
          </a:p>
        </p:txBody>
      </p:sp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AF70E6E-7216-4CF7-B480-12409E01A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838" y="925269"/>
            <a:ext cx="9263326" cy="572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01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D5A45-7471-45B0-A721-AAD3652F7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33588" cy="1325563"/>
          </a:xfr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  <a:t>DESIGN</a:t>
            </a:r>
            <a:b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</a:br>
            <a: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  <a:t>DECISIONS – HYDROPONIC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12B1D-6ECC-4395-AF63-DEA31FEE5A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3298" y="1825625"/>
            <a:ext cx="5441302" cy="4752457"/>
          </a:xfr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Nutrient Film Technique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Reservoir tank holding nutrient solution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Aerator oxygenates tank water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Sloped Grow Tray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Water + Nutrient Solution is fed down through the slope, with excess liquid returning to the reservoir tank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Compatible with automation features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Constant Feedback system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Cheap to construct</a:t>
            </a:r>
          </a:p>
          <a:p>
            <a:pPr marL="0" indent="0">
              <a:buNone/>
            </a:pPr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58F0D2-8850-480B-B7C9-1D66517F65B2}"/>
              </a:ext>
            </a:extLst>
          </p:cNvPr>
          <p:cNvSpPr/>
          <p:nvPr/>
        </p:nvSpPr>
        <p:spPr>
          <a:xfrm>
            <a:off x="6503436" y="2435290"/>
            <a:ext cx="5533053" cy="3554964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7AA17E-C452-4F16-85EC-F795311B9992}"/>
              </a:ext>
            </a:extLst>
          </p:cNvPr>
          <p:cNvSpPr txBox="1"/>
          <p:nvPr/>
        </p:nvSpPr>
        <p:spPr>
          <a:xfrm>
            <a:off x="7990636" y="6123543"/>
            <a:ext cx="2558652" cy="369332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Nutrient Film Technique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0AA1CE6-3FF1-4676-9B07-AC94D284D1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79162" y="2592082"/>
            <a:ext cx="5181600" cy="324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24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D5A45-7471-45B0-A721-AAD3652F7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33588" cy="1325563"/>
          </a:xfr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  <a:t>DESIGN</a:t>
            </a:r>
            <a:b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</a:br>
            <a: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  <a:t>DECISIONS – PLANT CHOSEN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12B1D-6ECC-4395-AF63-DEA31FEE5A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3298" y="1825625"/>
            <a:ext cx="5441302" cy="4752457"/>
          </a:xfr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Arugula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Works with any Hydroponic Method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pH Range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6 – 7.5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EC Range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.8 – 1.2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Necessary Hours of Light per Day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12+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Days for Germination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7 - 10</a:t>
            </a:r>
          </a:p>
          <a:p>
            <a:pPr marL="0" indent="0">
              <a:buNone/>
            </a:pPr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58F0D2-8850-480B-B7C9-1D66517F65B2}"/>
              </a:ext>
            </a:extLst>
          </p:cNvPr>
          <p:cNvSpPr/>
          <p:nvPr/>
        </p:nvSpPr>
        <p:spPr>
          <a:xfrm>
            <a:off x="6746033" y="1825625"/>
            <a:ext cx="4917232" cy="4752457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7AA17E-C452-4F16-85EC-F795311B9992}"/>
              </a:ext>
            </a:extLst>
          </p:cNvPr>
          <p:cNvSpPr txBox="1"/>
          <p:nvPr/>
        </p:nvSpPr>
        <p:spPr>
          <a:xfrm>
            <a:off x="9994639" y="1321356"/>
            <a:ext cx="2197361" cy="369332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Arugula Leaves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54F7F80-75EA-4671-90C4-E4E45E2CFA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28980" y="2026184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76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D5A45-7471-45B0-A721-AAD3652F7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33588" cy="1325563"/>
          </a:xfr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  <a:t>DESIGN</a:t>
            </a:r>
            <a:b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</a:br>
            <a: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  <a:t>DECISIONS – GROWTH ENCLOSURE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12B1D-6ECC-4395-AF63-DEA31FEE5A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3298" y="1825625"/>
            <a:ext cx="5441302" cy="4752457"/>
          </a:xfr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Frame constructed of steel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Provides better strength and durability compared to other competitors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Offers fixed structure instead of a tent-like build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Wheels are attached for easy indoor and outdoor mobility</a:t>
            </a:r>
          </a:p>
          <a:p>
            <a:pPr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58F0D2-8850-480B-B7C9-1D66517F65B2}"/>
              </a:ext>
            </a:extLst>
          </p:cNvPr>
          <p:cNvSpPr/>
          <p:nvPr/>
        </p:nvSpPr>
        <p:spPr>
          <a:xfrm>
            <a:off x="6503436" y="2071396"/>
            <a:ext cx="5533053" cy="4282751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picture containing indoor&#10;&#10;Description automatically generated">
            <a:extLst>
              <a:ext uri="{FF2B5EF4-FFF2-40B4-BE49-F238E27FC236}">
                <a16:creationId xmlns:a16="http://schemas.microsoft.com/office/drawing/2014/main" id="{203E9E2A-B0E9-4B97-9A30-AC5314CCEF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162" y="2258753"/>
            <a:ext cx="5181600" cy="38862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7AA17E-C452-4F16-85EC-F795311B9992}"/>
              </a:ext>
            </a:extLst>
          </p:cNvPr>
          <p:cNvSpPr txBox="1"/>
          <p:nvPr/>
        </p:nvSpPr>
        <p:spPr>
          <a:xfrm>
            <a:off x="8234263" y="6393416"/>
            <a:ext cx="2071397" cy="369332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Frame Construction</a:t>
            </a:r>
          </a:p>
        </p:txBody>
      </p:sp>
    </p:spTree>
    <p:extLst>
      <p:ext uri="{BB962C8B-B14F-4D97-AF65-F5344CB8AC3E}">
        <p14:creationId xmlns:p14="http://schemas.microsoft.com/office/powerpoint/2010/main" val="82312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D5A45-7471-45B0-A721-AAD3652F7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33588" cy="1325563"/>
          </a:xfr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  <a:t>COMPONENT</a:t>
            </a:r>
            <a:b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</a:br>
            <a: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  <a:t>DECISIONS – MICROPROCESSOR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12B1D-6ECC-4395-AF63-DEA31FEE5A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3298" y="1825625"/>
            <a:ext cx="5441302" cy="4752457"/>
          </a:xfr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Arduino Mega 2560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Open source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Makes PCB design easier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54 digital I/O pins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Standard Arduino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Has enough connections for all the sensors used in the design</a:t>
            </a:r>
          </a:p>
          <a:p>
            <a:pPr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58F0D2-8850-480B-B7C9-1D66517F65B2}"/>
              </a:ext>
            </a:extLst>
          </p:cNvPr>
          <p:cNvSpPr/>
          <p:nvPr/>
        </p:nvSpPr>
        <p:spPr>
          <a:xfrm>
            <a:off x="6503436" y="2071396"/>
            <a:ext cx="5533053" cy="4282751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7AA17E-C452-4F16-85EC-F795311B9992}"/>
              </a:ext>
            </a:extLst>
          </p:cNvPr>
          <p:cNvSpPr txBox="1"/>
          <p:nvPr/>
        </p:nvSpPr>
        <p:spPr>
          <a:xfrm>
            <a:off x="8234263" y="6393416"/>
            <a:ext cx="2197361" cy="369332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Franklin Gothic Book" panose="020B0503020102020204" pitchFamily="34" charset="0"/>
              </a:rPr>
              <a:t>Arduino MEGA 2560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05CBF16-B758-4B5E-AAC3-08181D0777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79161" y="2269671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75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921</Words>
  <Application>Microsoft Office PowerPoint</Application>
  <PresentationFormat>Widescreen</PresentationFormat>
  <Paragraphs>253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Franklin Gothic Book</vt:lpstr>
      <vt:lpstr>Franklin Gothic Demi</vt:lpstr>
      <vt:lpstr>Wingdings</vt:lpstr>
      <vt:lpstr>Office Theme</vt:lpstr>
      <vt:lpstr>GREEN STEEL GARDEN</vt:lpstr>
      <vt:lpstr>OBJECTIVES &amp; GOALS</vt:lpstr>
      <vt:lpstr>SPECIFICATIONS &amp; REQUIREMENTS</vt:lpstr>
      <vt:lpstr>SPECIFICATIONS &amp; REQUIREMENTS</vt:lpstr>
      <vt:lpstr>SYSTEM DIAGRAM</vt:lpstr>
      <vt:lpstr>DESIGN DECISIONS – HYDROPONIC SYSTEM</vt:lpstr>
      <vt:lpstr>DESIGN DECISIONS – PLANT CHOSEN</vt:lpstr>
      <vt:lpstr>DESIGN DECISIONS – GROWTH ENCLOSURE </vt:lpstr>
      <vt:lpstr>COMPONENT DECISIONS – MICROPROCESSOR</vt:lpstr>
      <vt:lpstr>COMPONENT DECISIONS – EC SENSOR</vt:lpstr>
      <vt:lpstr>COMPONENT DECISIONS – PH SENSOR</vt:lpstr>
      <vt:lpstr>COMPONENT DECISIONS – MISCELLANEOUS</vt:lpstr>
      <vt:lpstr>DESIGN CONSTRAINTS</vt:lpstr>
      <vt:lpstr>DESIGN STANDARDS</vt:lpstr>
      <vt:lpstr>BUDGET  &amp; FINANCE</vt:lpstr>
      <vt:lpstr>NOTABLE SUCCESSES</vt:lpstr>
      <vt:lpstr>DIFFICULTIES ENCOUNTERED</vt:lpstr>
      <vt:lpstr>CURRENT PROGRESS</vt:lpstr>
      <vt:lpstr>FUTURE GOALS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WI-FI HYDRO GARDEN</dc:title>
  <dc:creator>Ryan Azore</dc:creator>
  <cp:lastModifiedBy>Ryan Azore</cp:lastModifiedBy>
  <cp:revision>1</cp:revision>
  <dcterms:created xsi:type="dcterms:W3CDTF">2021-09-22T16:44:25Z</dcterms:created>
  <dcterms:modified xsi:type="dcterms:W3CDTF">2021-12-07T02:39:30Z</dcterms:modified>
</cp:coreProperties>
</file>